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adetom@verizon.net" initials="m" lastIdx="1" clrIdx="0">
    <p:extLst>
      <p:ext uri="{19B8F6BF-5375-455C-9EA6-DF929625EA0E}">
        <p15:presenceInfo xmlns:p15="http://schemas.microsoft.com/office/powerpoint/2012/main" userId="ba3f22e90d3f681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horzBarState="maximized">
    <p:restoredLeft sz="18008" autoAdjust="0"/>
    <p:restoredTop sz="94660"/>
  </p:normalViewPr>
  <p:slideViewPr>
    <p:cSldViewPr snapToGrid="0" snapToObjects="1">
      <p:cViewPr>
        <p:scale>
          <a:sx n="92" d="100"/>
          <a:sy n="92" d="100"/>
        </p:scale>
        <p:origin x="53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1-12T16:39:08.954" idx="1">
    <p:pos x="6638" y="3286"/>
    <p:text/>
    <p:extLst>
      <p:ext uri="{C676402C-5697-4E1C-873F-D02D1690AC5C}">
        <p15:threadingInfo xmlns:p15="http://schemas.microsoft.com/office/powerpoint/2012/main" timeZoneBias="4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7BEB9-83F5-AC4D-96CB-D823C3E0DB15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6CE3C-FBE4-EC40-AF17-021CB264F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843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6CE3C-FBE4-EC40-AF17-021CB264F0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205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DC787-0089-5542-979E-6C19D8231E6E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5091-8BCB-744E-BABF-F86114E4F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832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DC787-0089-5542-979E-6C19D8231E6E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5091-8BCB-744E-BABF-F86114E4F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27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DC787-0089-5542-979E-6C19D8231E6E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5091-8BCB-744E-BABF-F86114E4F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599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DC787-0089-5542-979E-6C19D8231E6E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5091-8BCB-744E-BABF-F86114E4F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032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DC787-0089-5542-979E-6C19D8231E6E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5091-8BCB-744E-BABF-F86114E4F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006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DC787-0089-5542-979E-6C19D8231E6E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5091-8BCB-744E-BABF-F86114E4F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814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DC787-0089-5542-979E-6C19D8231E6E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5091-8BCB-744E-BABF-F86114E4F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168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DC787-0089-5542-979E-6C19D8231E6E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5091-8BCB-744E-BABF-F86114E4F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311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DC787-0089-5542-979E-6C19D8231E6E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5091-8BCB-744E-BABF-F86114E4F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474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DC787-0089-5542-979E-6C19D8231E6E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5091-8BCB-744E-BABF-F86114E4F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332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DC787-0089-5542-979E-6C19D8231E6E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5091-8BCB-744E-BABF-F86114E4F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869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DC787-0089-5542-979E-6C19D8231E6E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25091-8BCB-744E-BABF-F86114E4F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773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>
            <a:spLocks noGrp="1"/>
          </p:cNvSpPr>
          <p:nvPr>
            <p:ph type="ctrTitle"/>
          </p:nvPr>
        </p:nvSpPr>
        <p:spPr>
          <a:xfrm>
            <a:off x="448884" y="186155"/>
            <a:ext cx="8246230" cy="1193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600" b="1" i="1" dirty="0">
                <a:latin typeface="Avenir Black"/>
                <a:cs typeface="Avenir Black"/>
              </a:rPr>
              <a:t>UCCE MASTER GARDENERS OF SANTA BARBARA COUNTY PRESENT A FREE PUBLIC WORKSHOP</a:t>
            </a:r>
            <a:br>
              <a:rPr lang="en-US" sz="2000" b="1" i="1" dirty="0">
                <a:latin typeface="Avenir Black"/>
                <a:cs typeface="Avenir Black"/>
              </a:rPr>
            </a:br>
            <a:r>
              <a:rPr lang="en-US" sz="2800" b="1" i="1" dirty="0">
                <a:latin typeface="Avenir Black"/>
                <a:cs typeface="Avenir Black"/>
              </a:rPr>
              <a:t>Create a Butterfly Garden</a:t>
            </a:r>
            <a:br>
              <a:rPr lang="en-US" sz="2000" b="1" i="1" dirty="0">
                <a:latin typeface="Avenir Black"/>
                <a:cs typeface="Avenir Black"/>
              </a:rPr>
            </a:br>
            <a:endParaRPr lang="en-US" sz="2000" dirty="0">
              <a:latin typeface="Times"/>
              <a:cs typeface="Times"/>
            </a:endParaRPr>
          </a:p>
        </p:txBody>
      </p:sp>
      <p:sp>
        <p:nvSpPr>
          <p:cNvPr id="36" name="Subtitle 2"/>
          <p:cNvSpPr>
            <a:spLocks noGrp="1"/>
          </p:cNvSpPr>
          <p:nvPr>
            <p:ph type="subTitle" idx="1"/>
          </p:nvPr>
        </p:nvSpPr>
        <p:spPr>
          <a:xfrm>
            <a:off x="627933" y="1782260"/>
            <a:ext cx="8246231" cy="422301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algn="l"/>
            <a:r>
              <a:rPr lang="en-US" sz="3600" b="1" i="1" dirty="0">
                <a:solidFill>
                  <a:schemeClr val="tx1"/>
                </a:solidFill>
              </a:rPr>
              <a:t>Get the information you need to create your own butterfly garden!</a:t>
            </a:r>
          </a:p>
          <a:p>
            <a:pPr algn="l"/>
            <a:r>
              <a:rPr lang="en-US" sz="1700" b="1" dirty="0"/>
              <a:t>	</a:t>
            </a:r>
          </a:p>
          <a:p>
            <a:pPr algn="l"/>
            <a:endParaRPr lang="en-US" sz="1700" b="1" dirty="0">
              <a:solidFill>
                <a:schemeClr val="tx1"/>
              </a:solidFill>
              <a:latin typeface="Avenir Black"/>
              <a:cs typeface="Avenir Black"/>
            </a:endParaRPr>
          </a:p>
          <a:p>
            <a:pPr algn="l"/>
            <a:endParaRPr lang="en-US" sz="1700" b="1" dirty="0">
              <a:solidFill>
                <a:schemeClr val="tx1"/>
              </a:solidFill>
              <a:latin typeface="Avenir Black"/>
              <a:cs typeface="Avenir Black"/>
            </a:endParaRPr>
          </a:p>
          <a:p>
            <a:pPr algn="l"/>
            <a:endParaRPr lang="en-US" sz="2500" b="1" dirty="0">
              <a:solidFill>
                <a:schemeClr val="tx1"/>
              </a:solidFill>
              <a:latin typeface="Avenir Black"/>
              <a:cs typeface="Avenir Black"/>
            </a:endParaRPr>
          </a:p>
          <a:p>
            <a:pPr algn="l"/>
            <a:r>
              <a:rPr lang="en-US" sz="2500" b="1" dirty="0">
                <a:solidFill>
                  <a:schemeClr val="tx1"/>
                </a:solidFill>
                <a:latin typeface="Avenir Black"/>
                <a:cs typeface="Avenir Black"/>
              </a:rPr>
              <a:t>UCCE Master Gardeners will talk about:  </a:t>
            </a:r>
          </a:p>
          <a:p>
            <a:pPr algn="l"/>
            <a:r>
              <a:rPr lang="en-US" sz="2500" b="1" dirty="0">
                <a:solidFill>
                  <a:schemeClr val="tx1"/>
                </a:solidFill>
                <a:latin typeface="Avenir Black"/>
                <a:cs typeface="Avenir Black"/>
              </a:rPr>
              <a:t>		Common butterflies of Santa Barbara County</a:t>
            </a:r>
          </a:p>
          <a:p>
            <a:pPr algn="l"/>
            <a:r>
              <a:rPr lang="en-US" sz="2500" b="1" dirty="0">
                <a:solidFill>
                  <a:schemeClr val="tx1"/>
                </a:solidFill>
                <a:latin typeface="Avenir Black"/>
                <a:cs typeface="Avenir Black"/>
              </a:rPr>
              <a:t>                        Elements of butterfly gardens</a:t>
            </a:r>
          </a:p>
          <a:p>
            <a:pPr algn="l"/>
            <a:r>
              <a:rPr lang="en-US" sz="2500" b="1">
                <a:solidFill>
                  <a:schemeClr val="tx1"/>
                </a:solidFill>
                <a:latin typeface="Avenir Black"/>
                <a:cs typeface="Avenir Black"/>
              </a:rPr>
              <a:t>                        </a:t>
            </a:r>
            <a:r>
              <a:rPr lang="en-US" sz="2500" b="1" dirty="0">
                <a:solidFill>
                  <a:schemeClr val="tx1"/>
                </a:solidFill>
                <a:latin typeface="Avenir Black"/>
                <a:cs typeface="Avenir Black"/>
              </a:rPr>
              <a:t>Plants for pollinators</a:t>
            </a:r>
          </a:p>
          <a:p>
            <a:pPr algn="l"/>
            <a:endParaRPr lang="en-US" sz="2500" b="1" dirty="0">
              <a:solidFill>
                <a:schemeClr val="tx1"/>
              </a:solidFill>
              <a:latin typeface="Avenir Black"/>
              <a:cs typeface="Avenir Black"/>
            </a:endParaRPr>
          </a:p>
          <a:p>
            <a:pPr algn="l"/>
            <a:r>
              <a:rPr lang="en-US" sz="2500" b="1" dirty="0">
                <a:solidFill>
                  <a:schemeClr val="tx1"/>
                </a:solidFill>
                <a:latin typeface="Avenir Black"/>
                <a:cs typeface="Avenir Black"/>
              </a:rPr>
              <a:t>                  </a:t>
            </a:r>
          </a:p>
          <a:p>
            <a:pPr algn="l"/>
            <a:endParaRPr lang="en-US" sz="1548" b="1" dirty="0">
              <a:solidFill>
                <a:schemeClr val="tx1"/>
              </a:solidFill>
              <a:latin typeface="Avenir Black"/>
              <a:cs typeface="Avenir Black"/>
            </a:endParaRPr>
          </a:p>
          <a:p>
            <a:endParaRPr lang="en-US" sz="1548" b="1" dirty="0">
              <a:solidFill>
                <a:schemeClr val="tx1"/>
              </a:solidFill>
              <a:latin typeface="Avenir Black"/>
              <a:cs typeface="Avenir Black"/>
            </a:endParaRPr>
          </a:p>
          <a:p>
            <a:pPr algn="r"/>
            <a:endParaRPr lang="en-US" sz="1548" b="1" i="1" dirty="0">
              <a:solidFill>
                <a:schemeClr val="tx1"/>
              </a:solidFill>
              <a:latin typeface="Avenir Black"/>
              <a:cs typeface="Avenir Black"/>
            </a:endParaRPr>
          </a:p>
          <a:p>
            <a:pPr algn="just"/>
            <a:r>
              <a:rPr lang="en-US" sz="1189" b="1" dirty="0">
                <a:solidFill>
                  <a:schemeClr val="tx1"/>
                </a:solidFill>
                <a:latin typeface="Avenir Black"/>
                <a:cs typeface="Avenir Black"/>
              </a:rPr>
              <a:t> </a:t>
            </a:r>
            <a:endParaRPr lang="en-US" sz="1189" dirty="0">
              <a:latin typeface="Avenir Black"/>
              <a:cs typeface="Avenir Black"/>
            </a:endParaRPr>
          </a:p>
          <a:p>
            <a:pPr algn="just"/>
            <a:r>
              <a:rPr lang="en-US" sz="1189" b="1" dirty="0">
                <a:solidFill>
                  <a:srgbClr val="000090"/>
                </a:solidFill>
                <a:latin typeface="Avenir Black"/>
                <a:cs typeface="Avenir Black"/>
              </a:rPr>
              <a:t>	</a:t>
            </a:r>
          </a:p>
          <a:p>
            <a:pPr algn="just"/>
            <a:r>
              <a:rPr lang="en-US" sz="2900" b="1" dirty="0">
                <a:solidFill>
                  <a:srgbClr val="000090"/>
                </a:solidFill>
                <a:latin typeface="Avenir Black"/>
                <a:cs typeface="Avenir Black"/>
              </a:rPr>
              <a:t>	</a:t>
            </a:r>
          </a:p>
          <a:p>
            <a:pPr algn="just"/>
            <a:endParaRPr lang="en-US" sz="2200" b="1" dirty="0">
              <a:solidFill>
                <a:srgbClr val="000090"/>
              </a:solidFill>
              <a:latin typeface="Avenir Black"/>
              <a:cs typeface="Avenir Black"/>
            </a:endParaRPr>
          </a:p>
          <a:p>
            <a:pPr algn="just"/>
            <a:r>
              <a:rPr lang="en-US" sz="2200" b="1" dirty="0">
                <a:solidFill>
                  <a:srgbClr val="000090"/>
                </a:solidFill>
                <a:latin typeface="Avenir Black"/>
                <a:cs typeface="Avenir Black"/>
              </a:rPr>
              <a:t>	</a:t>
            </a:r>
          </a:p>
          <a:p>
            <a:pPr algn="just"/>
            <a:r>
              <a:rPr lang="en-US" sz="2200" b="1" dirty="0">
                <a:solidFill>
                  <a:srgbClr val="000090"/>
                </a:solidFill>
                <a:latin typeface="Avenir Black"/>
                <a:cs typeface="Avenir Black"/>
              </a:rPr>
              <a:t>	</a:t>
            </a:r>
          </a:p>
          <a:p>
            <a:pPr algn="just"/>
            <a:r>
              <a:rPr lang="en-US" sz="2500" b="1" dirty="0">
                <a:solidFill>
                  <a:srgbClr val="000090"/>
                </a:solidFill>
                <a:latin typeface="Avenir Black"/>
                <a:cs typeface="Avenir Black"/>
              </a:rPr>
              <a:t>Questions?  805-893-3485 or cesantabarbara.ucanr.edu</a:t>
            </a:r>
            <a:endParaRPr lang="en-US" sz="2500" dirty="0">
              <a:latin typeface="Avenir Black"/>
              <a:cs typeface="Avenir Black"/>
            </a:endParaRPr>
          </a:p>
          <a:p>
            <a:pPr algn="just"/>
            <a:r>
              <a:rPr lang="en-US" sz="1189" dirty="0">
                <a:solidFill>
                  <a:schemeClr val="tx2">
                    <a:lumMod val="20000"/>
                    <a:lumOff val="80000"/>
                  </a:schemeClr>
                </a:solidFill>
                <a:latin typeface="Avenir Black"/>
                <a:cs typeface="Avenir Black"/>
              </a:rPr>
              <a:t>Q</a:t>
            </a:r>
          </a:p>
          <a:p>
            <a:pPr algn="just"/>
            <a:endParaRPr lang="en-US" sz="2500" dirty="0">
              <a:solidFill>
                <a:schemeClr val="tx2">
                  <a:lumMod val="40000"/>
                  <a:lumOff val="60000"/>
                </a:schemeClr>
              </a:solidFill>
              <a:latin typeface="Avenir Black"/>
              <a:cs typeface="Avenir Black"/>
            </a:endParaRPr>
          </a:p>
          <a:p>
            <a:pPr algn="just"/>
            <a:endParaRPr lang="en-US" sz="1189" dirty="0">
              <a:latin typeface="Avenir Black"/>
              <a:cs typeface="Avenir Black"/>
            </a:endParaRPr>
          </a:p>
        </p:txBody>
      </p:sp>
      <p:pic>
        <p:nvPicPr>
          <p:cNvPr id="37" name="Picture 36" descr="MG Logo.bmp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6557" y="3903344"/>
            <a:ext cx="1108820" cy="1076571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430368" y="5962912"/>
            <a:ext cx="82203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900" dirty="0"/>
              <a:t>The University of California prohibits discrimination or harassment of any person in any of its programs or activities. (Complete nondiscrimination policy statement can be found at http://</a:t>
            </a:r>
            <a:r>
              <a:rPr lang="en-US" sz="900" dirty="0" err="1"/>
              <a:t>ucanr.edu</a:t>
            </a:r>
            <a:r>
              <a:rPr lang="en-US" sz="900" dirty="0"/>
              <a:t>/sites/</a:t>
            </a:r>
            <a:r>
              <a:rPr lang="en-US" sz="900" dirty="0" err="1"/>
              <a:t>anrstaff</a:t>
            </a:r>
            <a:r>
              <a:rPr lang="en-US" sz="900" dirty="0"/>
              <a:t>/files/215244.pdf.)  Inquiries regarding ANR’s non-discrimination policies may be directed to John I. Sims, Affirmative Action Compliance Officer/Title IX Officer, University of California, Agriculture and Natural Resources, 2801 Second Street, Davis, CA 95618, (530) 750-1318.</a:t>
            </a:r>
          </a:p>
          <a:p>
            <a:pPr algn="just"/>
            <a:endParaRPr lang="en-US" sz="900" dirty="0">
              <a:latin typeface="Avenir Black"/>
              <a:cs typeface="Avenir Black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-1" y="6564973"/>
            <a:ext cx="914400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</a:p>
        </p:txBody>
      </p:sp>
      <p:pic>
        <p:nvPicPr>
          <p:cNvPr id="41" name="Picture 40" descr="MG Logo.bmp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63716" y="3135571"/>
            <a:ext cx="800099" cy="707886"/>
          </a:xfrm>
          <a:prstGeom prst="rect">
            <a:avLst/>
          </a:prstGeom>
        </p:spPr>
      </p:pic>
      <p:pic>
        <p:nvPicPr>
          <p:cNvPr id="57" name="Picture 56" descr="MG Logo.bmp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63716" y="2210022"/>
            <a:ext cx="717963" cy="707886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2891457" y="3922287"/>
            <a:ext cx="41529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b="1" dirty="0">
                <a:latin typeface="Avenir Black"/>
                <a:cs typeface="Avenir Black"/>
              </a:rPr>
              <a:t>Date: Saturday, March 30, 2019</a:t>
            </a:r>
          </a:p>
          <a:p>
            <a:pPr algn="just"/>
            <a:r>
              <a:rPr lang="en-US" sz="1400" b="1" dirty="0">
                <a:latin typeface="Avenir Black"/>
                <a:cs typeface="Avenir Black"/>
              </a:rPr>
              <a:t>Time: 10:00am to 12:00am</a:t>
            </a:r>
          </a:p>
          <a:p>
            <a:pPr algn="just"/>
            <a:r>
              <a:rPr lang="en-US" sz="1400" b="1" dirty="0">
                <a:latin typeface="Avenir Black"/>
                <a:cs typeface="Avenir Black"/>
              </a:rPr>
              <a:t>Where:  Alice Keck Park Memoria Garden Butterfly Garden,  Santa Barbara.  Entrance off </a:t>
            </a:r>
            <a:r>
              <a:rPr lang="en-US" sz="1400" b="1" dirty="0" err="1">
                <a:latin typeface="Avenir Black"/>
                <a:cs typeface="Avenir Black"/>
              </a:rPr>
              <a:t>Arrellaga</a:t>
            </a:r>
            <a:r>
              <a:rPr lang="en-US" sz="1400" b="1" dirty="0">
                <a:latin typeface="Avenir Black"/>
                <a:cs typeface="Avenir Black"/>
              </a:rPr>
              <a:t> between Santa Barbara and Garden Streets.</a:t>
            </a:r>
          </a:p>
          <a:p>
            <a:pPr algn="just"/>
            <a:endParaRPr lang="en-US" sz="1400" b="1" dirty="0">
              <a:latin typeface="Avenir Black"/>
              <a:cs typeface="Avenir Black"/>
            </a:endParaRPr>
          </a:p>
          <a:p>
            <a:endParaRPr lang="en-US" sz="1600" b="1" dirty="0">
              <a:cs typeface="Avenir Black"/>
            </a:endParaRPr>
          </a:p>
          <a:p>
            <a:endParaRPr lang="en-US" sz="1600" b="1" dirty="0">
              <a:cs typeface="Avenir Black"/>
            </a:endParaRPr>
          </a:p>
          <a:p>
            <a:endParaRPr lang="en-US" sz="1600" b="1" dirty="0">
              <a:cs typeface="Avenir Black"/>
            </a:endParaRPr>
          </a:p>
          <a:p>
            <a:endParaRPr lang="en-US" sz="1600" b="1" dirty="0">
              <a:cs typeface="Avenir Black"/>
            </a:endParaRPr>
          </a:p>
        </p:txBody>
      </p:sp>
      <p:pic>
        <p:nvPicPr>
          <p:cNvPr id="8" name="Picture 7" descr="JPEG_logo4c-box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87246" y="4811218"/>
            <a:ext cx="1099489" cy="115169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594101" y="1739900"/>
            <a:ext cx="4921966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endParaRPr lang="en-US" b="1" dirty="0"/>
          </a:p>
          <a:p>
            <a:pPr lvl="2"/>
            <a:endParaRPr lang="en-US" sz="2000" dirty="0"/>
          </a:p>
        </p:txBody>
      </p:sp>
      <p:pic>
        <p:nvPicPr>
          <p:cNvPr id="13" name="Picture 12" descr="straw bale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611303" y="572831"/>
            <a:ext cx="2884331" cy="191243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D7CDF7A-4E92-49A9-9DF6-0E5B1CAD1D2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11340" y="2527301"/>
            <a:ext cx="2438400" cy="1618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462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708</TotalTime>
  <Words>152</Words>
  <Application>Microsoft Office PowerPoint</Application>
  <PresentationFormat>On-screen Show (4:3)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Avenir Black</vt:lpstr>
      <vt:lpstr>Calibri</vt:lpstr>
      <vt:lpstr>Times</vt:lpstr>
      <vt:lpstr>Office Theme</vt:lpstr>
      <vt:lpstr>UCCE MASTER GARDENERS OF SANTA BARBARA COUNTY PRESENT A FREE PUBLIC WORKSHOP Create a Butterfly Garden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UCCE MASTER GARDENERS OF SANTA BARBARA COUNTY PRESENT A FREE PUBLIC WORKSHOP  Predators &amp; Pollinators Beneficial Bugs in Your Garden</dc:title>
  <dc:creator>Amy J</dc:creator>
  <cp:lastModifiedBy>Linda S Baity</cp:lastModifiedBy>
  <cp:revision>95</cp:revision>
  <cp:lastPrinted>2019-01-13T00:48:15Z</cp:lastPrinted>
  <dcterms:created xsi:type="dcterms:W3CDTF">2015-05-31T23:53:42Z</dcterms:created>
  <dcterms:modified xsi:type="dcterms:W3CDTF">2019-02-01T22:51:05Z</dcterms:modified>
</cp:coreProperties>
</file>